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9" r:id="rId9"/>
    <p:sldId id="302" r:id="rId10"/>
    <p:sldId id="300" r:id="rId11"/>
    <p:sldId id="301" r:id="rId12"/>
    <p:sldId id="303" r:id="rId13"/>
  </p:sldIdLst>
  <p:sldSz cx="9144000" cy="6858000" type="screen4x3"/>
  <p:notesSz cx="6888163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717" autoAdjust="0"/>
  </p:normalViewPr>
  <p:slideViewPr>
    <p:cSldViewPr>
      <p:cViewPr>
        <p:scale>
          <a:sx n="100" d="100"/>
          <a:sy n="100" d="100"/>
        </p:scale>
        <p:origin x="-72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6;&#1088;&#1086;&#1085;&#1086;&#1081;&#1042;&#1030;\AppData\Local\Microsoft\Windows\Temporary%20Internet%20Files\Content.Outlook\4CEUO5M9\&#1082;&#1086;&#1083;&#1080;&#1095;&#1077;&#1089;&#1090;&#1074;&#1086;%20&#1086;&#1092;&#1086;&#1088;&#1084;&#1083;&#1077;&#1085;&#1085;&#1099;&#1093;%20&#1082;&#1086;&#1085;&#1090;&#1077;&#1081;&#1085;&#1077;&#1088;&#1086;&#107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227567067530072E-2"/>
          <c:y val="0.12173913043478264"/>
          <c:w val="0.77520814061054588"/>
          <c:h val="0.656521739130434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контейнеров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Лист1!$B$1:$M$1</c:f>
              <c:strCache>
                <c:ptCount val="12"/>
                <c:pt idx="0">
                  <c:v>8.10-20.10.12</c:v>
                </c:pt>
                <c:pt idx="1">
                  <c:v>21.10.-31.10.12</c:v>
                </c:pt>
                <c:pt idx="2">
                  <c:v>01.11.-10.11.12</c:v>
                </c:pt>
                <c:pt idx="3">
                  <c:v>11.11.-20.11.12</c:v>
                </c:pt>
                <c:pt idx="4">
                  <c:v>21.11.-30.11.12</c:v>
                </c:pt>
                <c:pt idx="5">
                  <c:v>01.12.-10.12.12</c:v>
                </c:pt>
                <c:pt idx="6">
                  <c:v>11.12.-20.12.12</c:v>
                </c:pt>
                <c:pt idx="7">
                  <c:v>21.12.-31.12.12</c:v>
                </c:pt>
                <c:pt idx="8">
                  <c:v>01.01.-10.01.13</c:v>
                </c:pt>
                <c:pt idx="9">
                  <c:v>11.01.-20.01.13</c:v>
                </c:pt>
                <c:pt idx="10">
                  <c:v>21.01.-31.01.13</c:v>
                </c:pt>
                <c:pt idx="11">
                  <c:v>01.02.-12.02.13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3</c:v>
                </c:pt>
                <c:pt idx="1">
                  <c:v>10</c:v>
                </c:pt>
                <c:pt idx="2">
                  <c:v>11</c:v>
                </c:pt>
                <c:pt idx="3">
                  <c:v>20</c:v>
                </c:pt>
                <c:pt idx="4">
                  <c:v>12</c:v>
                </c:pt>
                <c:pt idx="5">
                  <c:v>10</c:v>
                </c:pt>
                <c:pt idx="6">
                  <c:v>20</c:v>
                </c:pt>
                <c:pt idx="7">
                  <c:v>51</c:v>
                </c:pt>
                <c:pt idx="8">
                  <c:v>23</c:v>
                </c:pt>
                <c:pt idx="9">
                  <c:v>42</c:v>
                </c:pt>
                <c:pt idx="10">
                  <c:v>116</c:v>
                </c:pt>
                <c:pt idx="11">
                  <c:v>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55424"/>
        <c:axId val="76419456"/>
      </c:lineChart>
      <c:catAx>
        <c:axId val="7205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419456"/>
        <c:crosses val="autoZero"/>
        <c:auto val="1"/>
        <c:lblAlgn val="ctr"/>
        <c:lblOffset val="100"/>
        <c:noMultiLvlLbl val="0"/>
      </c:catAx>
      <c:valAx>
        <c:axId val="7641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055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9447965-A928-45F4-8581-897DD6048AB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2547A38-395C-45F7-AB78-B7B2BFAA7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1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7A38-395C-45F7-AB78-B7B2BFAA7E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7483-D03A-488A-AABA-A9D12417FE8C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9F01-2821-492A-9C5E-333AE5C3A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legka\Desktop\1327440022_svet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352928" cy="2952328"/>
          </a:xfrm>
        </p:spPr>
        <p:txBody>
          <a:bodyPr>
            <a:normAutofit/>
          </a:bodyPr>
          <a:lstStyle/>
          <a:p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Единое окно 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локальные 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Динамика оформления ЭН</a:t>
            </a:r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285860"/>
            <a:ext cx="8352928" cy="509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14281" y="1238250"/>
          <a:ext cx="878687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Препятствия</a:t>
            </a:r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285860"/>
            <a:ext cx="8352928" cy="509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Нестабильная работа ЭЦК;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Низкая активность участников (линии, стивидорные компании, экспедиторы)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Самым слабым «звеном» остаются ЛИНЕЙНЫЕ АГЕНТЫ.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За 9 месяцев с момента предоставления технического задания работа по интеграции систем, которая позволила бы оформлять электронные документы массово, к сожалению, у СК все еще в процессе, а у линейных агентов даже и не началась.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В связи с этим, нам пришлось разбить 1 этап внедрения на несколько шагов и согласовать временный порядок оформления (ВП), что предусмотрено Концепцией проекта,  утвержденной МРГ 20 декабря 2012г.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ВП разработан с учетом необходимости соответствия следующим критериям: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1. Независимость от готовности СК и линейных агентов;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2. Сохранение действующего порядка;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3. </a:t>
            </a:r>
            <a:r>
              <a:rPr lang="ru-RU" dirty="0" err="1" smtClean="0"/>
              <a:t>Опционности</a:t>
            </a:r>
            <a:r>
              <a:rPr lang="ru-RU" dirty="0" smtClean="0"/>
              <a:t> ВП, ускоряющего действующий процесс обработки контейнеров;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dirty="0" smtClean="0"/>
              <a:t>	4. Усиление контроля за выездом груженых контейнеров </a:t>
            </a:r>
            <a:r>
              <a:rPr lang="ru-RU" smtClean="0"/>
              <a:t>с территории порта </a:t>
            </a:r>
            <a:endParaRPr lang="ru-RU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lvl="0"/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285860"/>
            <a:ext cx="8352928" cy="5095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44200" cy="151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3305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  <a:cs typeface="Times New Roman" pitchFamily="18" charset="0"/>
              </a:rPr>
              <a:t>До </a:t>
            </a:r>
            <a:r>
              <a:rPr lang="ru-RU" sz="2000" dirty="0">
                <a:latin typeface="+mj-lt"/>
                <a:cs typeface="Times New Roman" pitchFamily="18" charset="0"/>
              </a:rPr>
              <a:t>недавнего времени, весь документооборот в портах, а также планирование работ осуществлялись в бумажном(натурном) виде. Данная система обмена информацией кроме того, что морально устарела, еще и крайне зависима от человеческого фактора, о чем свидетельствуют многочисленные публикации в средствах массовой информации, различного рода рейтинги и отчеты международных организаций. Развитие информационных технологий позволяет нам в корне изменить существующую ситуацию и перейти на качественно новый уровень обслуживания грузопотоков, увеличить их и повысить имидж нашего государства на международной арене</a:t>
            </a:r>
            <a:r>
              <a:rPr lang="ru-RU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 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Общая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о проблеме</a:t>
            </a:r>
            <a:endParaRPr lang="ru-RU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Идея 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портового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сообщества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016224"/>
          </a:xfrm>
        </p:spPr>
        <p:txBody>
          <a:bodyPr>
            <a:normAutofit/>
          </a:bodyPr>
          <a:lstStyle/>
          <a:p>
            <a:r>
              <a:rPr lang="ru-RU" sz="2000" dirty="0"/>
              <a:t>Система портового сообщества предназначена для интеграции всех участников транспортного и грузового процессов в порту в единое информационное пространство с возможностью предоставления и доступа к информации, используемой в рамках технологических процессов в порту с применением средств технической защиты государственного образца.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25309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Состояние потоков информации в портовом сообществе без применения СПС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25309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Оптимизация потоков информации с применением СПС</a:t>
            </a:r>
          </a:p>
        </p:txBody>
      </p:sp>
      <p:pic>
        <p:nvPicPr>
          <p:cNvPr id="5122" name="Picture 2" descr="01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65301"/>
            <a:ext cx="9144000" cy="54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Цель </a:t>
            </a:r>
            <a:r>
              <a:rPr lang="ru-RU" sz="2000" b="1" dirty="0"/>
              <a:t>системы </a:t>
            </a:r>
            <a:r>
              <a:rPr lang="ru-RU" sz="2000" dirty="0"/>
              <a:t>– минимизация бумажного документооборота при выполнении технологических операций в порту, оптимизация технологических процессов, сокращение времени на каждой из операций путем предоставления всем участникам транспортного и грузового процесса оперативной,  корректной и легитимной информации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/>
              <a:t>В систему включаются</a:t>
            </a:r>
            <a:r>
              <a:rPr lang="ru-RU" sz="2000" dirty="0"/>
              <a:t>:</a:t>
            </a:r>
          </a:p>
          <a:p>
            <a:r>
              <a:rPr lang="ru-RU" sz="2000" dirty="0" smtClean="0"/>
              <a:t>- Контролирующие </a:t>
            </a:r>
            <a:r>
              <a:rPr lang="ru-RU" sz="2000" dirty="0"/>
              <a:t>органы (таможенная, пограничная службы и т.д.)</a:t>
            </a:r>
          </a:p>
          <a:p>
            <a:r>
              <a:rPr lang="ru-RU" sz="2000" dirty="0" smtClean="0"/>
              <a:t>- Администрация </a:t>
            </a:r>
            <a:r>
              <a:rPr lang="ru-RU" sz="2000" dirty="0"/>
              <a:t>порта</a:t>
            </a:r>
          </a:p>
          <a:p>
            <a:r>
              <a:rPr lang="ru-RU" sz="2000" dirty="0" smtClean="0"/>
              <a:t>- Стивидорные </a:t>
            </a:r>
            <a:r>
              <a:rPr lang="ru-RU" sz="2000" dirty="0"/>
              <a:t>компании</a:t>
            </a:r>
          </a:p>
          <a:p>
            <a:r>
              <a:rPr lang="ru-RU" sz="2000" dirty="0" smtClean="0"/>
              <a:t>- Агенты</a:t>
            </a:r>
            <a:endParaRPr lang="ru-RU" sz="2000" dirty="0"/>
          </a:p>
          <a:p>
            <a:r>
              <a:rPr lang="ru-RU" sz="2000" dirty="0" smtClean="0"/>
              <a:t>- Экспедиторы</a:t>
            </a:r>
            <a:endParaRPr lang="ru-RU" sz="2000" dirty="0"/>
          </a:p>
          <a:p>
            <a:r>
              <a:rPr lang="ru-RU" sz="2000" dirty="0" smtClean="0"/>
              <a:t>- Укрзализница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22114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Проекты в европейских портах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9248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3.1. Марсель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 </a:t>
            </a:r>
            <a:r>
              <a:rPr lang="en-US" sz="2000" dirty="0" err="1"/>
              <a:t>Gyptis</a:t>
            </a:r>
            <a:r>
              <a:rPr lang="en-US" sz="2000" dirty="0"/>
              <a:t> – Port de Marseille cargo community system</a:t>
            </a:r>
            <a:endParaRPr lang="ru-RU" sz="2000" dirty="0"/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3.2. Антверпен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 APIS – Antwerp Port Information system</a:t>
            </a:r>
            <a:endParaRPr lang="ru-RU" sz="2000" dirty="0"/>
          </a:p>
          <a:p>
            <a:r>
              <a:rPr lang="en-US" sz="2000" dirty="0"/>
              <a:t>- SEAGHA – PCS of the Port of Antwerp</a:t>
            </a:r>
            <a:endParaRPr lang="ru-RU" sz="2000" dirty="0"/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3.3. Гамбург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 PRISE – Port River Information System Elbe</a:t>
            </a:r>
            <a:endParaRPr lang="ru-RU" sz="2000" dirty="0"/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3.4. Роттердам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 Port </a:t>
            </a:r>
            <a:r>
              <a:rPr lang="en-US" sz="2000" dirty="0" err="1"/>
              <a:t>Infolink</a:t>
            </a:r>
            <a:endParaRPr lang="ru-RU" sz="2000" dirty="0"/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3.5. Клайпеда </a:t>
            </a:r>
            <a:r>
              <a:rPr lang="ru-RU" sz="2000" b="1" dirty="0">
                <a:solidFill>
                  <a:schemeClr val="tx2"/>
                </a:solidFill>
              </a:rPr>
              <a:t>– бывшее советское пространство, много общего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в бизнес-процессах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-KIPIS – Klaipeda Port Freight and Goods Information System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Реализация проекта</a:t>
            </a:r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1000108"/>
            <a:ext cx="8352928" cy="5381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22 </a:t>
            </a:r>
            <a:r>
              <a:rPr lang="ru-RU" dirty="0" smtClean="0"/>
              <a:t>мая Одесским портом совместно с ГТСУ была подписана технологическая схема 1-го этапа работы системы портового сообщества.</a:t>
            </a:r>
            <a:endParaRPr lang="en-US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Этот порядок объединяет уже существующие наработки по свободной практике, электронному пропуску, АСКД, электронному планированию и новый проект электронного наряда на выдачу контейнеров.</a:t>
            </a:r>
            <a:endParaRPr lang="en-US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1-й этап ПС включает в себя практически все процессы с момента прибытия </a:t>
            </a:r>
            <a:r>
              <a:rPr lang="ru-RU" b="1" dirty="0" smtClean="0"/>
              <a:t>импортного</a:t>
            </a:r>
            <a:r>
              <a:rPr lang="ru-RU" dirty="0" smtClean="0"/>
              <a:t> </a:t>
            </a:r>
            <a:r>
              <a:rPr lang="ru-RU" b="1" dirty="0" smtClean="0"/>
              <a:t>груза</a:t>
            </a:r>
            <a:r>
              <a:rPr lang="en-US" b="1" dirty="0" smtClean="0"/>
              <a:t> </a:t>
            </a:r>
            <a:r>
              <a:rPr lang="ru-RU" b="1" dirty="0" smtClean="0"/>
              <a:t>в контейнере </a:t>
            </a:r>
            <a:r>
              <a:rPr lang="ru-RU" dirty="0" smtClean="0"/>
              <a:t>до выезда его</a:t>
            </a:r>
            <a:r>
              <a:rPr lang="en-US" dirty="0" smtClean="0"/>
              <a:t> </a:t>
            </a:r>
            <a:r>
              <a:rPr lang="ru-RU" dirty="0" smtClean="0"/>
              <a:t>из порта. Не охваченными остаются только процессы оформления таможенных документов и проведения анализа рисков, которые на сегодняшний день, согласно действующему законодательству, могут делаться только в системе ГТСУ. 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8 октября 2012г.  оформлен первый электронный наряд в системе компанией Пласке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На сегодня в системе оформлено около 450 контейнеров.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egka\Desktop\default.jpeg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7956"/>
          </a:xfrm>
        </p:spPr>
        <p:txBody>
          <a:bodyPr>
            <a:normAutofit fontScale="90000"/>
          </a:bodyPr>
          <a:lstStyle/>
          <a:p>
            <a:pPr lvl="0"/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994718"/>
            <a:ext cx="819711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spcBef>
                <a:spcPct val="0"/>
              </a:spcBef>
            </a:pP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285728"/>
            <a:ext cx="8352928" cy="573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Подключены все контролирующие органы, линейные агенты и контейнерные терминалы в виде отдельного рабочего места.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Подключено 90% экспедиторских компаний.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/>
              <a:t>С 22.01-04.02.2013г. проведены обучающие семинары, в которых приняли участие 154 экспедиторских компаний и 13 линейных агентов;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0298" y="642918"/>
          <a:ext cx="3746500" cy="3286125"/>
        </p:xfrm>
        <a:graphic>
          <a:graphicData uri="http://schemas.openxmlformats.org/drawingml/2006/table">
            <a:tbl>
              <a:tblPr/>
              <a:tblGrid>
                <a:gridCol w="2260600"/>
                <a:gridCol w="14859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КОНТЕЙНЕРОВ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Admiral Container Lines Inc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American President 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ARKAS 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CMA-CGM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China Shipping Container Lines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Evergreen Marine Corporation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Hapag-Lloyd 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Hyundai Merchant Marine  Ltd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MAERSK  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Mitsui O.S.K. 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Mediterranean Shipping Company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CSAV Norasia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NYK-LINE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OOCL (Europe) Limited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ZIM Integrated Shipping Services Ltd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557</Words>
  <Application>Microsoft Office PowerPoint</Application>
  <PresentationFormat>Экран (4:3)</PresentationFormat>
  <Paragraphs>107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проекта  «Единое окно –  локальные решения»</vt:lpstr>
      <vt:lpstr>1. Общая информация о проблеме</vt:lpstr>
      <vt:lpstr>2. Идея портового сообщества</vt:lpstr>
      <vt:lpstr>Презентация PowerPoint</vt:lpstr>
      <vt:lpstr>Презентация PowerPoint</vt:lpstr>
      <vt:lpstr>Презентация PowerPoint</vt:lpstr>
      <vt:lpstr>3. Проекты в европейских портах</vt:lpstr>
      <vt:lpstr>4. Реализация проекта</vt:lpstr>
      <vt:lpstr>Презентация PowerPoint</vt:lpstr>
      <vt:lpstr>4. Динамика оформления ЭН</vt:lpstr>
      <vt:lpstr>5. Препятствия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«Единое окно –  локальные решения»</dc:title>
  <dc:creator>Olegka</dc:creator>
  <cp:lastModifiedBy>Tatiana MAKARICHEVA</cp:lastModifiedBy>
  <cp:revision>151</cp:revision>
  <dcterms:created xsi:type="dcterms:W3CDTF">2012-05-24T06:17:39Z</dcterms:created>
  <dcterms:modified xsi:type="dcterms:W3CDTF">2013-09-03T10:53:39Z</dcterms:modified>
</cp:coreProperties>
</file>